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0" r:id="rId8"/>
    <p:sldId id="261" r:id="rId9"/>
    <p:sldId id="268" r:id="rId10"/>
    <p:sldId id="262" r:id="rId11"/>
    <p:sldId id="269" r:id="rId12"/>
    <p:sldId id="264" r:id="rId13"/>
    <p:sldId id="265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2" autoAdjust="0"/>
    <p:restoredTop sz="94660"/>
  </p:normalViewPr>
  <p:slideViewPr>
    <p:cSldViewPr>
      <p:cViewPr>
        <p:scale>
          <a:sx n="108" d="100"/>
          <a:sy n="108" d="100"/>
        </p:scale>
        <p:origin x="-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8A83-298A-405E-A660-8E4C7FB58583}" type="datetimeFigureOut">
              <a:rPr lang="sr-Latn-CS" smtClean="0"/>
              <a:pPr/>
              <a:t>6.10.2020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D7C5-F565-4FCE-A7E1-1A26DDD1AF5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8A83-298A-405E-A660-8E4C7FB58583}" type="datetimeFigureOut">
              <a:rPr lang="sr-Latn-CS" smtClean="0"/>
              <a:pPr/>
              <a:t>6.10.2020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D7C5-F565-4FCE-A7E1-1A26DDD1AF5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8A83-298A-405E-A660-8E4C7FB58583}" type="datetimeFigureOut">
              <a:rPr lang="sr-Latn-CS" smtClean="0"/>
              <a:pPr/>
              <a:t>6.10.2020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D7C5-F565-4FCE-A7E1-1A26DDD1AF5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8A83-298A-405E-A660-8E4C7FB58583}" type="datetimeFigureOut">
              <a:rPr lang="sr-Latn-CS" smtClean="0"/>
              <a:pPr/>
              <a:t>6.10.2020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D7C5-F565-4FCE-A7E1-1A26DDD1AF5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8A83-298A-405E-A660-8E4C7FB58583}" type="datetimeFigureOut">
              <a:rPr lang="sr-Latn-CS" smtClean="0"/>
              <a:pPr/>
              <a:t>6.10.2020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D7C5-F565-4FCE-A7E1-1A26DDD1AF5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8A83-298A-405E-A660-8E4C7FB58583}" type="datetimeFigureOut">
              <a:rPr lang="sr-Latn-CS" smtClean="0"/>
              <a:pPr/>
              <a:t>6.10.2020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D7C5-F565-4FCE-A7E1-1A26DDD1AF5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8A83-298A-405E-A660-8E4C7FB58583}" type="datetimeFigureOut">
              <a:rPr lang="sr-Latn-CS" smtClean="0"/>
              <a:pPr/>
              <a:t>6.10.2020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D7C5-F565-4FCE-A7E1-1A26DDD1AF5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8A83-298A-405E-A660-8E4C7FB58583}" type="datetimeFigureOut">
              <a:rPr lang="sr-Latn-CS" smtClean="0"/>
              <a:pPr/>
              <a:t>6.10.2020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D7C5-F565-4FCE-A7E1-1A26DDD1AF5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8A83-298A-405E-A660-8E4C7FB58583}" type="datetimeFigureOut">
              <a:rPr lang="sr-Latn-CS" smtClean="0"/>
              <a:pPr/>
              <a:t>6.10.2020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D7C5-F565-4FCE-A7E1-1A26DDD1AF5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8A83-298A-405E-A660-8E4C7FB58583}" type="datetimeFigureOut">
              <a:rPr lang="sr-Latn-CS" smtClean="0"/>
              <a:pPr/>
              <a:t>6.10.2020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D7C5-F565-4FCE-A7E1-1A26DDD1AF5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8A83-298A-405E-A660-8E4C7FB58583}" type="datetimeFigureOut">
              <a:rPr lang="sr-Latn-CS" smtClean="0"/>
              <a:pPr/>
              <a:t>6.10.2020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D7C5-F565-4FCE-A7E1-1A26DDD1AF5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68A83-298A-405E-A660-8E4C7FB58583}" type="datetimeFigureOut">
              <a:rPr lang="sr-Latn-CS" smtClean="0"/>
              <a:pPr/>
              <a:t>6.10.2020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ED7C5-F565-4FCE-A7E1-1A26DDD1AF5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219200"/>
          </a:xfrm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r-Latn-RS" sz="6000" b="1" dirty="0" smtClean="0">
                <a:solidFill>
                  <a:schemeClr val="tx1"/>
                </a:solidFill>
              </a:rPr>
              <a:t>Rešenje za šumske požare</a:t>
            </a:r>
            <a:r>
              <a:rPr lang="sr-Latn-RS" sz="6000" b="1" dirty="0" smtClean="0">
                <a:solidFill>
                  <a:prstClr val="black">
                    <a:tint val="75000"/>
                  </a:prstClr>
                </a:solidFill>
              </a:rPr>
              <a:t/>
            </a:r>
            <a:br>
              <a:rPr lang="sr-Latn-RS" sz="6000" b="1" dirty="0" smtClean="0">
                <a:solidFill>
                  <a:prstClr val="black">
                    <a:tint val="75000"/>
                  </a:prstClr>
                </a:solidFill>
              </a:rPr>
            </a:br>
            <a:r>
              <a:rPr lang="sr-Latn-CS" sz="2800" b="1" dirty="0" smtClean="0">
                <a:solidFill>
                  <a:prstClr val="black">
                    <a:tint val="75000"/>
                  </a:prstClr>
                </a:solidFill>
              </a:rPr>
              <a:t>Autor Akademik Mato Zubac</a:t>
            </a:r>
            <a:r>
              <a:rPr lang="sr-Latn-RS" sz="2800" dirty="0" smtClean="0"/>
              <a:t/>
            </a:r>
            <a:br>
              <a:rPr lang="sr-Latn-RS" sz="2800" dirty="0" smtClean="0"/>
            </a:br>
            <a:endParaRPr lang="sr-Latn-C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 dirty="0"/>
          </a:p>
        </p:txBody>
      </p:sp>
      <p:pic>
        <p:nvPicPr>
          <p:cNvPr id="1026" name="Picture 2" descr="C:\Users\Mato\Downloads\poz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5143"/>
            <a:ext cx="9144000" cy="5442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828799"/>
          </a:xfrm>
        </p:spPr>
        <p:txBody>
          <a:bodyPr>
            <a:normAutofit/>
          </a:bodyPr>
          <a:lstStyle/>
          <a:p>
            <a:r>
              <a:rPr lang="sr-Latn-RS" sz="2800" dirty="0" smtClean="0"/>
              <a:t>Osim toga neophodno je zaštititi planinarske staze odmorišta i mesta gde su izletišta </a:t>
            </a:r>
            <a:br>
              <a:rPr lang="sr-Latn-RS" sz="2800" dirty="0" smtClean="0"/>
            </a:br>
            <a:endParaRPr lang="sr-Latn-C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 dirty="0"/>
          </a:p>
        </p:txBody>
      </p:sp>
      <p:pic>
        <p:nvPicPr>
          <p:cNvPr id="9218" name="Picture 2" descr="C:\Users\Mato\Downloads\izlet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4351313" cy="5486401"/>
          </a:xfrm>
          <a:prstGeom prst="rect">
            <a:avLst/>
          </a:prstGeom>
          <a:noFill/>
        </p:spPr>
      </p:pic>
      <p:pic>
        <p:nvPicPr>
          <p:cNvPr id="9219" name="Picture 3" descr="C:\Users\Mato\Downloads\priroda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1185" y="1371600"/>
            <a:ext cx="4802816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-609600"/>
            <a:ext cx="6858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3200" b="1" dirty="0" smtClean="0"/>
              <a:t>Represivno </a:t>
            </a:r>
            <a:br>
              <a:rPr lang="sr-Latn-RS" sz="3200" b="1" dirty="0" smtClean="0"/>
            </a:br>
            <a:r>
              <a:rPr lang="sr-Latn-RS" sz="3200" b="1" dirty="0" smtClean="0"/>
              <a:t>Kada požar nastane veoma važno je imati dobru organizovanost i kordinaciju sistema gašenja sa zemlje i vazduha </a:t>
            </a:r>
            <a:br>
              <a:rPr lang="sr-Latn-RS" sz="3200" b="1" dirty="0" smtClean="0"/>
            </a:br>
            <a:r>
              <a:rPr lang="sr-Latn-RS" sz="3200" b="1" dirty="0" smtClean="0"/>
              <a:t>Takodje je važno imati u napred definisane površine koje trebaju biti poprskane sa protivpožarnim sredstvom radi sprečavanja širenja požara. Posebno tu treba obratiti pažnju i odrediti posebne šumske površine gde se nalaze eventualno ugrožene vrste biljaka i životinja </a:t>
            </a:r>
            <a:r>
              <a:rPr lang="sr-Latn-RS" sz="3200" dirty="0" smtClean="0"/>
              <a:t/>
            </a:r>
            <a:br>
              <a:rPr lang="sr-Latn-RS" sz="3200" dirty="0" smtClean="0"/>
            </a:br>
            <a:endParaRPr lang="sr-Latn-C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523999"/>
          </a:xfrm>
        </p:spPr>
        <p:txBody>
          <a:bodyPr>
            <a:normAutofit/>
          </a:bodyPr>
          <a:lstStyle/>
          <a:p>
            <a:r>
              <a:rPr lang="sr-Latn-RS" sz="2800" dirty="0" smtClean="0"/>
              <a:t>Prikaz slika gde je definisana granica mogućeg požara </a:t>
            </a:r>
            <a:br>
              <a:rPr lang="sr-Latn-RS" sz="2800" dirty="0" smtClean="0"/>
            </a:br>
            <a:endParaRPr lang="sr-Latn-C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 dirty="0"/>
          </a:p>
        </p:txBody>
      </p:sp>
      <p:pic>
        <p:nvPicPr>
          <p:cNvPr id="10242" name="Picture 2" descr="C:\Users\Mato\Downloads\20191122_161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447800"/>
            <a:ext cx="4800600" cy="5410200"/>
          </a:xfrm>
          <a:prstGeom prst="rect">
            <a:avLst/>
          </a:prstGeom>
          <a:noFill/>
        </p:spPr>
      </p:pic>
      <p:pic>
        <p:nvPicPr>
          <p:cNvPr id="10243" name="Picture 3" descr="C:\Users\Mato\Downloads\20191122_155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4370832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676399"/>
          </a:xfrm>
        </p:spPr>
        <p:txBody>
          <a:bodyPr>
            <a:normAutofit/>
          </a:bodyPr>
          <a:lstStyle/>
          <a:p>
            <a:r>
              <a:rPr lang="sr-Latn-RS" sz="2800" dirty="0" smtClean="0"/>
              <a:t>Video prikaz </a:t>
            </a:r>
            <a:br>
              <a:rPr lang="sr-Latn-RS" sz="2800" dirty="0" smtClean="0"/>
            </a:br>
            <a:r>
              <a:rPr lang="sr-Latn-RS" sz="2800" dirty="0" smtClean="0"/>
              <a:t>Rešenje sprečavanja širenja požara </a:t>
            </a:r>
            <a:endParaRPr lang="sr-Latn-C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133600"/>
          </a:xfrm>
        </p:spPr>
        <p:txBody>
          <a:bodyPr>
            <a:normAutofit/>
          </a:bodyPr>
          <a:lstStyle/>
          <a:p>
            <a:r>
              <a:rPr lang="sr-Latn-RS" dirty="0" smtClean="0"/>
              <a:t>Kako nastaju požari </a:t>
            </a:r>
            <a:br>
              <a:rPr lang="sr-Latn-RS" dirty="0" smtClean="0"/>
            </a:br>
            <a:r>
              <a:rPr lang="sr-Latn-RS" sz="2800" dirty="0" smtClean="0"/>
              <a:t>---Priroda, nehat i namerni</a:t>
            </a:r>
            <a:br>
              <a:rPr lang="sr-Latn-RS" sz="2800" dirty="0" smtClean="0"/>
            </a:br>
            <a:endParaRPr lang="sr-Latn-C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2050" name="Picture 2" descr="C:\Users\Mato\Downloads\priroda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5076825" cy="4724400"/>
          </a:xfrm>
          <a:prstGeom prst="rect">
            <a:avLst/>
          </a:prstGeom>
          <a:noFill/>
        </p:spPr>
      </p:pic>
      <p:pic>
        <p:nvPicPr>
          <p:cNvPr id="2051" name="Picture 3" descr="C:\Users\Mato\Downloads\suma 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1085" y="2133600"/>
            <a:ext cx="4052915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133599"/>
          </a:xfrm>
        </p:spPr>
        <p:txBody>
          <a:bodyPr>
            <a:normAutofit/>
          </a:bodyPr>
          <a:lstStyle/>
          <a:p>
            <a:r>
              <a:rPr lang="sr-Latn-RS" dirty="0" smtClean="0"/>
              <a:t>Gašenje šumskih požara </a:t>
            </a:r>
            <a:r>
              <a:rPr lang="sr-Latn-RS" sz="2800" dirty="0" smtClean="0"/>
              <a:t/>
            </a:r>
            <a:br>
              <a:rPr lang="sr-Latn-RS" sz="2800" dirty="0" smtClean="0"/>
            </a:br>
            <a:r>
              <a:rPr lang="sr-Latn-RS" sz="2800" dirty="0" smtClean="0"/>
              <a:t>-Iz vazduha </a:t>
            </a:r>
            <a:br>
              <a:rPr lang="sr-Latn-RS" sz="2800" dirty="0" smtClean="0"/>
            </a:br>
            <a:r>
              <a:rPr lang="sr-Latn-RS" sz="2800" dirty="0" smtClean="0"/>
              <a:t>-Sa zemlje</a:t>
            </a:r>
            <a:endParaRPr lang="sr-Latn-C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 dirty="0"/>
          </a:p>
        </p:txBody>
      </p:sp>
      <p:pic>
        <p:nvPicPr>
          <p:cNvPr id="3074" name="Picture 2" descr="C:\Users\Mato\Downloads\pozar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0400"/>
            <a:ext cx="4882243" cy="3657600"/>
          </a:xfrm>
          <a:prstGeom prst="rect">
            <a:avLst/>
          </a:prstGeom>
          <a:noFill/>
        </p:spPr>
      </p:pic>
      <p:pic>
        <p:nvPicPr>
          <p:cNvPr id="3075" name="Picture 3" descr="C:\Users\Mato\Downloads\pozar 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1" y="3200400"/>
            <a:ext cx="42672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4098" name="Picture 2" descr="C:\Users\Mato\Downloads\pozar 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207050"/>
            <a:ext cx="9144000" cy="3650950"/>
          </a:xfrm>
          <a:prstGeom prst="rect">
            <a:avLst/>
          </a:prstGeom>
          <a:noFill/>
        </p:spPr>
      </p:pic>
      <p:pic>
        <p:nvPicPr>
          <p:cNvPr id="4099" name="Picture 3" descr="C:\Users\Mato\Downloads\pozar 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0"/>
            <a:ext cx="4038600" cy="3200400"/>
          </a:xfrm>
          <a:prstGeom prst="rect">
            <a:avLst/>
          </a:prstGeom>
          <a:noFill/>
        </p:spPr>
      </p:pic>
      <p:pic>
        <p:nvPicPr>
          <p:cNvPr id="4100" name="Picture 4" descr="C:\Users\Mato\Downloads\pozar 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105400" cy="3168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676399"/>
          </a:xfrm>
        </p:spPr>
        <p:txBody>
          <a:bodyPr>
            <a:normAutofit fontScale="90000"/>
          </a:bodyPr>
          <a:lstStyle/>
          <a:p>
            <a:r>
              <a:rPr lang="sr-Latn-RS" sz="4900" dirty="0" smtClean="0"/>
              <a:t>Posledice šumskog požara </a:t>
            </a:r>
            <a:r>
              <a:rPr lang="sr-Latn-RS" sz="3600" dirty="0" smtClean="0"/>
              <a:t/>
            </a:r>
            <a:br>
              <a:rPr lang="sr-Latn-RS" sz="3600" dirty="0" smtClean="0"/>
            </a:br>
            <a:r>
              <a:rPr lang="sr-Latn-RS" sz="2200" dirty="0" smtClean="0"/>
              <a:t>-Ekologija ( uništavanje flore, faune ) </a:t>
            </a:r>
            <a:br>
              <a:rPr lang="sr-Latn-RS" sz="2200" dirty="0" smtClean="0"/>
            </a:br>
            <a:r>
              <a:rPr lang="sr-Latn-RS" sz="2200" dirty="0" smtClean="0"/>
              <a:t>-Materijalna šteta </a:t>
            </a:r>
            <a:br>
              <a:rPr lang="sr-Latn-RS" sz="2200" dirty="0" smtClean="0"/>
            </a:br>
            <a:r>
              <a:rPr lang="sr-Latn-RS" sz="2200" dirty="0" smtClean="0"/>
              <a:t>-Troškovi angažovanja tehnike ljudstva i protivpožarnih sredstava</a:t>
            </a:r>
            <a:r>
              <a:rPr lang="sr-Latn-RS" sz="2800" dirty="0" smtClean="0"/>
              <a:t/>
            </a:r>
            <a:br>
              <a:rPr lang="sr-Latn-RS" sz="2800" dirty="0" smtClean="0"/>
            </a:br>
            <a:endParaRPr lang="sr-Latn-C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 dirty="0"/>
          </a:p>
        </p:txBody>
      </p:sp>
      <p:pic>
        <p:nvPicPr>
          <p:cNvPr id="5122" name="Picture 2" descr="C:\Users\Mato\Downloads\pozar 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9721" y="2209800"/>
            <a:ext cx="5018707" cy="4648200"/>
          </a:xfrm>
          <a:prstGeom prst="rect">
            <a:avLst/>
          </a:prstGeom>
          <a:noFill/>
        </p:spPr>
      </p:pic>
      <p:pic>
        <p:nvPicPr>
          <p:cNvPr id="5123" name="Picture 3" descr="C:\Users\Mato\Downloads\pozar 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9800"/>
            <a:ext cx="41910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6146" name="Picture 2" descr="C:\Users\Mato\Downloads\pozar 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06488" cy="2438400"/>
          </a:xfrm>
          <a:prstGeom prst="rect">
            <a:avLst/>
          </a:prstGeom>
          <a:noFill/>
        </p:spPr>
      </p:pic>
      <p:pic>
        <p:nvPicPr>
          <p:cNvPr id="6147" name="Picture 3" descr="C:\Users\Mato\Downloads\pozar 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9144000" cy="4419600"/>
          </a:xfrm>
          <a:prstGeom prst="rect">
            <a:avLst/>
          </a:prstGeom>
          <a:noFill/>
        </p:spPr>
      </p:pic>
      <p:pic>
        <p:nvPicPr>
          <p:cNvPr id="6148" name="Picture 4" descr="C:\Users\Mato\Downloads\pozar 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6455" y="0"/>
            <a:ext cx="4557545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600199"/>
          </a:xfrm>
        </p:spPr>
        <p:txBody>
          <a:bodyPr>
            <a:normAutofit fontScale="90000"/>
          </a:bodyPr>
          <a:lstStyle/>
          <a:p>
            <a:r>
              <a:rPr lang="sr-Latn-RS" sz="4000" b="1" dirty="0" smtClean="0"/>
              <a:t>Kako sprečiti ili ublažiti šumski požar </a:t>
            </a:r>
            <a:r>
              <a:rPr lang="sr-Latn-RS" sz="2800" dirty="0" smtClean="0"/>
              <a:t/>
            </a:r>
            <a:br>
              <a:rPr lang="sr-Latn-RS" sz="2800" dirty="0" smtClean="0"/>
            </a:br>
            <a:r>
              <a:rPr lang="sr-Latn-RS" sz="2800" dirty="0" smtClean="0"/>
              <a:t>-Preventivno </a:t>
            </a:r>
            <a:br>
              <a:rPr lang="sr-Latn-RS" sz="2800" dirty="0" smtClean="0"/>
            </a:br>
            <a:r>
              <a:rPr lang="sr-Latn-RS" sz="2800" dirty="0" smtClean="0"/>
              <a:t>-Represivno </a:t>
            </a:r>
            <a:br>
              <a:rPr lang="sr-Latn-RS" sz="2800" dirty="0" smtClean="0"/>
            </a:br>
            <a:endParaRPr lang="sr-Latn-C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057399"/>
          </a:xfrm>
        </p:spPr>
        <p:txBody>
          <a:bodyPr>
            <a:normAutofit fontScale="90000"/>
          </a:bodyPr>
          <a:lstStyle/>
          <a:p>
            <a:r>
              <a:rPr lang="sr-Latn-RS" sz="4000" b="1" dirty="0" smtClean="0"/>
              <a:t>Preventivno</a:t>
            </a:r>
            <a:r>
              <a:rPr lang="sr-Latn-RS" sz="2800" dirty="0" smtClean="0"/>
              <a:t> </a:t>
            </a:r>
            <a:br>
              <a:rPr lang="sr-Latn-RS" sz="2800" dirty="0" smtClean="0"/>
            </a:br>
            <a:r>
              <a:rPr lang="sr-Latn-RS" sz="2800" dirty="0" smtClean="0"/>
              <a:t>-Potrebno je prskati jedanput do dva puta protivpožarne zone koje su definisane od strane šumara </a:t>
            </a:r>
            <a:br>
              <a:rPr lang="sr-Latn-RS" sz="2800" dirty="0" smtClean="0"/>
            </a:br>
            <a:endParaRPr lang="sr-Latn-C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7170" name="Picture 2" descr="C:\Users\Mato\Downloads\su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4883085" cy="4876800"/>
          </a:xfrm>
          <a:prstGeom prst="rect">
            <a:avLst/>
          </a:prstGeom>
          <a:noFill/>
        </p:spPr>
      </p:pic>
      <p:pic>
        <p:nvPicPr>
          <p:cNvPr id="7171" name="Picture 3" descr="C:\Users\Mato\Downloads\suma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81200"/>
            <a:ext cx="42672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8194" name="Picture 2" descr="C:\Users\Mato\Downloads\suma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</p:spPr>
      </p:pic>
      <p:pic>
        <p:nvPicPr>
          <p:cNvPr id="8195" name="Picture 3" descr="C:\Users\Mato\Downloads\suma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44</Words>
  <Application>Microsoft Office PowerPoint</Application>
  <PresentationFormat>On-screen Show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Rešenje za šumske požare Autor Akademik Mato Zubac </vt:lpstr>
      <vt:lpstr>Kako nastaju požari  ---Priroda, nehat i namerni </vt:lpstr>
      <vt:lpstr>Gašenje šumskih požara  -Iz vazduha  -Sa zemlje</vt:lpstr>
      <vt:lpstr>PowerPoint Presentation</vt:lpstr>
      <vt:lpstr>Posledice šumskog požara  -Ekologija ( uništavanje flore, faune )  -Materijalna šteta  -Troškovi angažovanja tehnike ljudstva i protivpožarnih sredstava </vt:lpstr>
      <vt:lpstr>PowerPoint Presentation</vt:lpstr>
      <vt:lpstr>Kako sprečiti ili ublažiti šumski požar  -Preventivno  -Represivno  </vt:lpstr>
      <vt:lpstr>Preventivno  -Potrebno je prskati jedanput do dva puta protivpožarne zone koje su definisane od strane šumara  </vt:lpstr>
      <vt:lpstr>PowerPoint Presentation</vt:lpstr>
      <vt:lpstr>Osim toga neophodno je zaštititi planinarske staze odmorišta i mesta gde su izletišta  </vt:lpstr>
      <vt:lpstr>PowerPoint Presentation</vt:lpstr>
      <vt:lpstr>Prikaz slika gde je definisana granica mogućeg požara  </vt:lpstr>
      <vt:lpstr>Video prikaz  Rešenje sprečavanja širenja požara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Rešenje za šumske požare Predavač Akademik Mato Zubac Oktobar 2020. ( slika šumski požar )</dc:title>
  <dc:creator>Mato</dc:creator>
  <cp:lastModifiedBy>Mirko Mitic</cp:lastModifiedBy>
  <cp:revision>8</cp:revision>
  <dcterms:created xsi:type="dcterms:W3CDTF">2020-09-30T14:57:33Z</dcterms:created>
  <dcterms:modified xsi:type="dcterms:W3CDTF">2020-10-06T07:18:26Z</dcterms:modified>
</cp:coreProperties>
</file>